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76" r:id="rId8"/>
    <p:sldId id="261" r:id="rId9"/>
    <p:sldId id="277" r:id="rId10"/>
    <p:sldId id="262" r:id="rId11"/>
    <p:sldId id="278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SOBER HOMEs Frequently asked questions</a:t>
            </a:r>
          </a:p>
        </p:txBody>
      </p:sp>
    </p:spTree>
    <p:extLst>
      <p:ext uri="{BB962C8B-B14F-4D97-AF65-F5344CB8AC3E}">
        <p14:creationId xmlns:p14="http://schemas.microsoft.com/office/powerpoint/2010/main" val="2103286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3186" y="1301676"/>
            <a:ext cx="10893014" cy="4917010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The Americans with Disabilities Act requires that no qualified individual with a disability shall, by reason of such disability, be excluded from participation in or be denied the benefits of the services, program, or activities of a public entity, or be subjected to discrimination of any such entity.</a:t>
            </a:r>
          </a:p>
          <a:p>
            <a:pPr lvl="1" algn="just"/>
            <a:r>
              <a:rPr lang="en-US" sz="2200" dirty="0"/>
              <a:t>42 U.S.C. §12132.</a:t>
            </a:r>
          </a:p>
        </p:txBody>
      </p:sp>
    </p:spTree>
    <p:extLst>
      <p:ext uri="{BB962C8B-B14F-4D97-AF65-F5344CB8AC3E}">
        <p14:creationId xmlns:p14="http://schemas.microsoft.com/office/powerpoint/2010/main" val="3490528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671" y="1021976"/>
            <a:ext cx="10914529" cy="5196709"/>
          </a:xfrm>
        </p:spPr>
        <p:txBody>
          <a:bodyPr>
            <a:normAutofit/>
          </a:bodyPr>
          <a:lstStyle/>
          <a:p>
            <a:pPr lvl="0" algn="just"/>
            <a:r>
              <a:rPr lang="en-US" sz="3200" dirty="0">
                <a:solidFill>
                  <a:prstClr val="white"/>
                </a:solidFill>
              </a:rPr>
              <a:t>The federal regulations implementing the Americans with Disabilities Act prohibits a public entity from discriminating against a qualified individual with a disability in administering a licensing program in a manner that subjects qualified individuals with disabilities to discrimination on the basis of disability, nor may a public entity establish requirements for the programs or activities of licensees that subject qualified individuals with disabilities to discrimination on the basis of disability.</a:t>
            </a:r>
            <a:r>
              <a:rPr lang="en-US" dirty="0">
                <a:solidFill>
                  <a:prstClr val="white"/>
                </a:solidFill>
              </a:rPr>
              <a:t> </a:t>
            </a:r>
          </a:p>
          <a:p>
            <a:pPr lvl="1" algn="just"/>
            <a:r>
              <a:rPr lang="en-US" sz="2200" dirty="0">
                <a:solidFill>
                  <a:prstClr val="white"/>
                </a:solidFill>
              </a:rPr>
              <a:t>35 C.F.R. §35.130(6).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75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792" y="1194100"/>
            <a:ext cx="10742407" cy="5024586"/>
          </a:xfrm>
        </p:spPr>
        <p:txBody>
          <a:bodyPr>
            <a:normAutofit/>
          </a:bodyPr>
          <a:lstStyle/>
          <a:p>
            <a:pPr algn="just"/>
            <a:endParaRPr lang="en-US" sz="2400" dirty="0"/>
          </a:p>
          <a:p>
            <a:pPr algn="just"/>
            <a:r>
              <a:rPr lang="en-US" sz="3200" dirty="0"/>
              <a:t>The federal regulations also make it unlawful for a public entity to determine site or location of a facility in a manner that has the purpose or effect of excluding individuals with disabilities or denying them the benefit of public services or otherwise subjecting them to discrimination.</a:t>
            </a:r>
            <a:r>
              <a:rPr lang="en-US" sz="2400" dirty="0"/>
              <a:t> </a:t>
            </a:r>
          </a:p>
          <a:p>
            <a:pPr lvl="1" algn="just"/>
            <a:r>
              <a:rPr lang="en-US" sz="2200" dirty="0"/>
              <a:t>35 C.F.R. §35.130(4)(I).</a:t>
            </a:r>
          </a:p>
        </p:txBody>
      </p:sp>
    </p:spTree>
    <p:extLst>
      <p:ext uri="{BB962C8B-B14F-4D97-AF65-F5344CB8AC3E}">
        <p14:creationId xmlns:p14="http://schemas.microsoft.com/office/powerpoint/2010/main" val="1940870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/>
              <a:t>Can people have group meetings at a “Sober House”?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/>
              <a:t>Yes. </a:t>
            </a:r>
          </a:p>
          <a:p>
            <a:pPr algn="just"/>
            <a:r>
              <a:rPr lang="en-US" sz="3200" dirty="0"/>
              <a:t>Group meetings such as Alcoholics Anonymous-Narcotics Anonymous can be held at a “Sober Home” the same way that you can have a Book Club/Bible Study/Cub Scout meeting/ Super Bowl Party at your house.</a:t>
            </a:r>
          </a:p>
        </p:txBody>
      </p:sp>
    </p:spTree>
    <p:extLst>
      <p:ext uri="{BB962C8B-B14F-4D97-AF65-F5344CB8AC3E}">
        <p14:creationId xmlns:p14="http://schemas.microsoft.com/office/powerpoint/2010/main" val="1116497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0781" y="527125"/>
            <a:ext cx="7945420" cy="1530276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What regulations can local government impose on “Sober Homes”?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10820400" cy="4024125"/>
          </a:xfrm>
        </p:spPr>
        <p:txBody>
          <a:bodyPr>
            <a:noAutofit/>
          </a:bodyPr>
          <a:lstStyle/>
          <a:p>
            <a:pPr algn="just"/>
            <a:r>
              <a:rPr lang="en-US" sz="3200" dirty="0"/>
              <a:t>None. </a:t>
            </a:r>
          </a:p>
          <a:p>
            <a:pPr algn="just"/>
            <a:r>
              <a:rPr lang="en-US" sz="3200" dirty="0"/>
              <a:t>That being said, local governments can still apply occupancy limitations such as dwelling unit size limitations/number of unrelated people limitations, and/or local landlord permit requirements provided that these regulations apply to all residences/rentals across the board, regardless of the status of the occupants.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0894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4715" y="580913"/>
            <a:ext cx="8741485" cy="1476488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Do persons who operate/own a “Sober House” have to have any training or certifications?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No.</a:t>
            </a:r>
          </a:p>
        </p:txBody>
      </p:sp>
    </p:spTree>
    <p:extLst>
      <p:ext uri="{BB962C8B-B14F-4D97-AF65-F5344CB8AC3E}">
        <p14:creationId xmlns:p14="http://schemas.microsoft.com/office/powerpoint/2010/main" val="1894630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4564" y="548640"/>
            <a:ext cx="8601635" cy="1508761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Do persons who operate/own a “Sober House” have to have background checks?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dirty="0"/>
              <a:t>No, however, pursuant to recent changes to state law, the Owner/ Director of a Sober House may voluntarily become certified as a Certified Recovery Residence Administrator and/or a Certified Recovery Residence, which requires a Level II background check for approval. </a:t>
            </a:r>
          </a:p>
          <a:p>
            <a:pPr lvl="1" algn="just"/>
            <a:r>
              <a:rPr lang="en-US" sz="2200" dirty="0"/>
              <a:t>§§397.487 and 397.4871, </a:t>
            </a:r>
            <a:r>
              <a:rPr lang="en-US" sz="2200" i="1" dirty="0"/>
              <a:t>Fla. Stats.</a:t>
            </a:r>
          </a:p>
        </p:txBody>
      </p:sp>
    </p:spTree>
    <p:extLst>
      <p:ext uri="{BB962C8B-B14F-4D97-AF65-F5344CB8AC3E}">
        <p14:creationId xmlns:p14="http://schemas.microsoft.com/office/powerpoint/2010/main" val="2852652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165" y="96819"/>
            <a:ext cx="9516035" cy="1960582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Do persons who operate/own a “Sober House” have any licensing/registration requirements?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82" y="2057402"/>
            <a:ext cx="10968317" cy="447249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3500" dirty="0"/>
              <a:t>No, however, pursuant to recent changes to state law, in order to voluntarily get certified as a Certified Recovery Residence Administrator and/or to own/ operate a Certified Recovery Residence, one applying for certification must register with the Department of Children and Families (DCF) and must follow a code of ethics and must meet continuing education requirements to be established by the certifying entity to be chosen by the Department of Children and Families (DCF) as of 12/1/15. </a:t>
            </a:r>
          </a:p>
          <a:p>
            <a:pPr lvl="1" algn="just"/>
            <a:r>
              <a:rPr lang="en-US" sz="2400" dirty="0"/>
              <a:t>§§397.487 and 397.4871, </a:t>
            </a:r>
            <a:r>
              <a:rPr lang="en-US" sz="2400" i="1" dirty="0"/>
              <a:t>Fla. Stats.</a:t>
            </a:r>
          </a:p>
        </p:txBody>
      </p:sp>
    </p:spTree>
    <p:extLst>
      <p:ext uri="{BB962C8B-B14F-4D97-AF65-F5344CB8AC3E}">
        <p14:creationId xmlns:p14="http://schemas.microsoft.com/office/powerpoint/2010/main" val="16147213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5017" y="559398"/>
            <a:ext cx="9021184" cy="1498003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Are persons who operate/own a “Sober House” accountable to any regulatory agency?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dirty="0"/>
              <a:t>No, however voluntarily Certified Recovery Residences must undergo an annual inspection with the certifying entity to be chosen by the Department of Children and Families (DCF) as of 12/1/15 and Certified Recovery Residence Administrators must renew their certification with the certifying entity each year. </a:t>
            </a:r>
          </a:p>
          <a:p>
            <a:pPr lvl="1" algn="just"/>
            <a:r>
              <a:rPr lang="en-US" sz="2200" dirty="0"/>
              <a:t>§§397.487 and 397.4871, </a:t>
            </a:r>
            <a:r>
              <a:rPr lang="en-US" sz="2200" i="1" dirty="0"/>
              <a:t>Fla. Stats.</a:t>
            </a:r>
          </a:p>
        </p:txBody>
      </p:sp>
    </p:spTree>
    <p:extLst>
      <p:ext uri="{BB962C8B-B14F-4D97-AF65-F5344CB8AC3E}">
        <p14:creationId xmlns:p14="http://schemas.microsoft.com/office/powerpoint/2010/main" val="993661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0617" y="118334"/>
            <a:ext cx="9935584" cy="1939067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Why would a “Sober House”/Recovery Residence and/or “Sober Home” Owner/ Operator get “Voluntarily Certified”?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/>
              <a:t>Effective July 1, 2016, a Service Provider licensed under Chapter 397, Florida Statutes (a licensed Substance Abuse Treatment Provider) may not refer a current or discharged patient to a recovery residence (sober house) unless the recovery residence is a Certified Recovery Residence and is managed by a Certified Recovery Residence Administrator.</a:t>
            </a:r>
            <a:r>
              <a:rPr lang="en-US" dirty="0"/>
              <a:t> </a:t>
            </a:r>
          </a:p>
          <a:p>
            <a:pPr lvl="1" algn="just"/>
            <a:r>
              <a:rPr lang="en-US" sz="2200" dirty="0"/>
              <a:t>§397.407 (11), </a:t>
            </a:r>
            <a:r>
              <a:rPr lang="en-US" sz="2200" i="1" dirty="0"/>
              <a:t>Fla. Stat.</a:t>
            </a:r>
          </a:p>
        </p:txBody>
      </p:sp>
    </p:spTree>
    <p:extLst>
      <p:ext uri="{BB962C8B-B14F-4D97-AF65-F5344CB8AC3E}">
        <p14:creationId xmlns:p14="http://schemas.microsoft.com/office/powerpoint/2010/main" val="1110356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a sober home?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/>
              <a:t>A Sober Home is a group home for persons in recovery from drug/alcohol abuse. </a:t>
            </a:r>
          </a:p>
          <a:p>
            <a:pPr algn="just"/>
            <a:r>
              <a:rPr lang="en-US" sz="3200" dirty="0"/>
              <a:t>It is intended to be the last step in the continuum of substance abuse/addiction treatment. </a:t>
            </a:r>
          </a:p>
          <a:p>
            <a:pPr algn="just"/>
            <a:r>
              <a:rPr lang="en-US" sz="3200" dirty="0"/>
              <a:t>No treatment should take place at the house.</a:t>
            </a:r>
          </a:p>
        </p:txBody>
      </p:sp>
    </p:spTree>
    <p:extLst>
      <p:ext uri="{BB962C8B-B14F-4D97-AF65-F5344CB8AC3E}">
        <p14:creationId xmlns:p14="http://schemas.microsoft.com/office/powerpoint/2010/main" val="476440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0019" y="559398"/>
            <a:ext cx="8666181" cy="1498003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What can local governments do to address citizen complaints about “Sober Homes?”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24866"/>
            <a:ext cx="10820400" cy="3593819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Educate residents as to the federal law (unless there is current, illegal drug use/sales/possession occurring on site, in which case, please contact Palm Beach Gardens police).</a:t>
            </a:r>
          </a:p>
        </p:txBody>
      </p:sp>
    </p:spTree>
    <p:extLst>
      <p:ext uri="{BB962C8B-B14F-4D97-AF65-F5344CB8AC3E}">
        <p14:creationId xmlns:p14="http://schemas.microsoft.com/office/powerpoint/2010/main" val="379143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4373"/>
            <a:ext cx="10820400" cy="2495194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I have heard that the “Sober Houses” in my jurisdiction are committing insurance fraud by submitting residents for drug testing and the labs are charging upwards of $2,000+, what can I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29722"/>
            <a:ext cx="10820400" cy="2388963"/>
          </a:xfrm>
        </p:spPr>
        <p:txBody>
          <a:bodyPr/>
          <a:lstStyle/>
          <a:p>
            <a:r>
              <a:rPr lang="en-US" sz="3200" dirty="0"/>
              <a:t>Report it to the Department of Financial Services, Insurance Fraud Division #850-413-3115.</a:t>
            </a:r>
            <a:r>
              <a:rPr lang="en-US" dirty="0"/>
              <a:t> </a:t>
            </a:r>
          </a:p>
          <a:p>
            <a:pPr lvl="1"/>
            <a:r>
              <a:rPr lang="en-US" sz="2200" dirty="0"/>
              <a:t>This is illegal per §817.234, </a:t>
            </a:r>
            <a:r>
              <a:rPr lang="en-US" sz="2200" i="1" dirty="0"/>
              <a:t>Fla. Stat.</a:t>
            </a:r>
          </a:p>
        </p:txBody>
      </p:sp>
    </p:spTree>
    <p:extLst>
      <p:ext uri="{BB962C8B-B14F-4D97-AF65-F5344CB8AC3E}">
        <p14:creationId xmlns:p14="http://schemas.microsoft.com/office/powerpoint/2010/main" val="2856013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86061"/>
            <a:ext cx="11129682" cy="4485939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I have heard that the “Sober Houses” in my neighborhood are committing patient brokering by dealing with treatment providers and accepting health insurance as payment for rent/getting their tenants high and then shipping them back to treatment so the “Sober Home” operator can collect a kickback from the patient referral. What can I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216" y="4991549"/>
            <a:ext cx="10849984" cy="1280159"/>
          </a:xfrm>
        </p:spPr>
        <p:txBody>
          <a:bodyPr>
            <a:normAutofit/>
          </a:bodyPr>
          <a:lstStyle/>
          <a:p>
            <a:r>
              <a:rPr lang="en-US" sz="3200" dirty="0"/>
              <a:t>Report it to the Palm Beach Gardens Police.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This is illegal per §817.505, </a:t>
            </a:r>
            <a:r>
              <a:rPr lang="en-US" i="1" dirty="0"/>
              <a:t>Fla. Stat.</a:t>
            </a:r>
          </a:p>
        </p:txBody>
      </p:sp>
    </p:spTree>
    <p:extLst>
      <p:ext uri="{BB962C8B-B14F-4D97-AF65-F5344CB8AC3E}">
        <p14:creationId xmlns:p14="http://schemas.microsoft.com/office/powerpoint/2010/main" val="1869435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4715" y="580913"/>
            <a:ext cx="8741485" cy="1476488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/>
              <a:t>Can a sober house be located in a residential neighborhood/zoning district?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52" y="2194560"/>
            <a:ext cx="11011348" cy="4024125"/>
          </a:xfrm>
        </p:spPr>
        <p:txBody>
          <a:bodyPr>
            <a:normAutofit/>
          </a:bodyPr>
          <a:lstStyle/>
          <a:p>
            <a:r>
              <a:rPr lang="en-US" sz="3200" dirty="0"/>
              <a:t>Yes. Pursuant to Federal law, a “Sober Home” can be located in a Residential Neighborhood/Residential Zoning District (including Single Family).</a:t>
            </a:r>
          </a:p>
        </p:txBody>
      </p:sp>
    </p:spTree>
    <p:extLst>
      <p:ext uri="{BB962C8B-B14F-4D97-AF65-F5344CB8AC3E}">
        <p14:creationId xmlns:p14="http://schemas.microsoft.com/office/powerpoint/2010/main" val="1615416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Federal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Fair Housing Act (FHA)</a:t>
            </a:r>
          </a:p>
          <a:p>
            <a:pPr lvl="1" algn="just"/>
            <a:r>
              <a:rPr lang="en-US" sz="3200" dirty="0"/>
              <a:t>Under the Fair Housing Act, the term “handicap” means, with respect to a person, a “physical or mental impairment which substantially limits one or more of such person’s major life activities, a record of such an impairment, or being regarded as having such an impairment.”</a:t>
            </a:r>
          </a:p>
        </p:txBody>
      </p:sp>
    </p:spTree>
    <p:extLst>
      <p:ext uri="{BB962C8B-B14F-4D97-AF65-F5344CB8AC3E}">
        <p14:creationId xmlns:p14="http://schemas.microsoft.com/office/powerpoint/2010/main" val="2944193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Federal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200" dirty="0"/>
              <a:t>42 U.S.C. §3602(h). The term “physical or mental impairment” includes “alcoholism” and “drug addiction” (other than addiction caused by current, illegal use of a controlled substance). 24 C.F.R. §100.201.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125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/>
              <a:t>Under the Fair Housing Act, </a:t>
            </a:r>
            <a:r>
              <a:rPr lang="en-US" sz="3200" u="sng" dirty="0"/>
              <a:t>it is unlawful to discriminate against or otherwise make unavailable or deny a dwelling to any buyer or renter because of a handicap of that buyer, renter</a:t>
            </a:r>
            <a:r>
              <a:rPr lang="en-US" sz="3200" dirty="0"/>
              <a:t>, or person residing in or intending to reside in that dwelling after it is sold, rented, or made available.</a:t>
            </a:r>
            <a:r>
              <a:rPr lang="en-US" sz="2400" dirty="0"/>
              <a:t> </a:t>
            </a:r>
          </a:p>
          <a:p>
            <a:pPr lvl="1" algn="just"/>
            <a:r>
              <a:rPr lang="en-US" sz="2200" dirty="0"/>
              <a:t>42 U.S.C. §3604(f)(1).</a:t>
            </a:r>
          </a:p>
          <a:p>
            <a:pPr algn="just"/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492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3200" dirty="0">
                <a:solidFill>
                  <a:prstClr val="white"/>
                </a:solidFill>
              </a:rPr>
              <a:t>Under the Americans with Disabilities Act, the term “disability” means, a physical or mental impairment which substantially limits one or more major life activities; a record of having such an impairment; or being regarded as having such an impairment. See, </a:t>
            </a:r>
          </a:p>
          <a:p>
            <a:pPr lvl="1" algn="just"/>
            <a:r>
              <a:rPr lang="en-US" sz="2200" dirty="0">
                <a:solidFill>
                  <a:prstClr val="white"/>
                </a:solidFill>
              </a:rPr>
              <a:t>42 U.S.C. §12102(2), 29 U.S.C. §705(20).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82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198" y="764373"/>
            <a:ext cx="9118002" cy="1293028"/>
          </a:xfrm>
        </p:spPr>
        <p:txBody>
          <a:bodyPr>
            <a:normAutofit/>
          </a:bodyPr>
          <a:lstStyle/>
          <a:p>
            <a:r>
              <a:rPr lang="en-US" sz="3600" dirty="0"/>
              <a:t>Americans with disabilities act (</a:t>
            </a:r>
            <a:r>
              <a:rPr lang="en-US" sz="3600" dirty="0" err="1"/>
              <a:t>ada</a:t>
            </a:r>
            <a:r>
              <a:rPr lang="en-US" sz="36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742" y="2057402"/>
            <a:ext cx="10751457" cy="4161284"/>
          </a:xfrm>
        </p:spPr>
        <p:txBody>
          <a:bodyPr>
            <a:normAutofit/>
          </a:bodyPr>
          <a:lstStyle/>
          <a:p>
            <a:pPr algn="just"/>
            <a:r>
              <a:rPr lang="en-US" sz="3200" dirty="0"/>
              <a:t>An individual is considered disabled if he/she: </a:t>
            </a:r>
          </a:p>
          <a:p>
            <a:pPr marL="0" indent="0" algn="just">
              <a:buNone/>
            </a:pPr>
            <a:endParaRPr lang="en-US" sz="3200" dirty="0"/>
          </a:p>
          <a:p>
            <a:pPr marL="0" indent="0" algn="just">
              <a:buNone/>
            </a:pPr>
            <a:r>
              <a:rPr lang="en-US" sz="3200" dirty="0"/>
              <a:t>1) suffers from a physical or mental impairment that </a:t>
            </a:r>
          </a:p>
          <a:p>
            <a:pPr marL="0" indent="0" algn="just">
              <a:buNone/>
            </a:pPr>
            <a:r>
              <a:rPr lang="en-US" sz="3200" dirty="0"/>
              <a:t>2) affects a major life activity, and </a:t>
            </a:r>
          </a:p>
          <a:p>
            <a:pPr marL="0" indent="0" algn="just">
              <a:buNone/>
            </a:pPr>
            <a:r>
              <a:rPr lang="en-US" sz="3200" dirty="0"/>
              <a:t>3) the effect is “substantial”. </a:t>
            </a:r>
          </a:p>
          <a:p>
            <a:pPr lvl="2" algn="just"/>
            <a:endParaRPr lang="en-US" sz="2000" i="1" dirty="0"/>
          </a:p>
          <a:p>
            <a:pPr lvl="2" algn="just"/>
            <a:r>
              <a:rPr lang="en-US" sz="2000" i="1" dirty="0"/>
              <a:t>See, </a:t>
            </a:r>
            <a:r>
              <a:rPr lang="en-US" sz="2000" i="1" dirty="0" err="1"/>
              <a:t>Bragdon</a:t>
            </a:r>
            <a:r>
              <a:rPr lang="en-US" sz="2000" i="1" dirty="0"/>
              <a:t> v. Abbot</a:t>
            </a:r>
            <a:r>
              <a:rPr lang="en-US" sz="2000" dirty="0"/>
              <a:t>, 524 U.S. 624, 631, 118 S. Ct. 2196, 141 L. Ed. 2d 540 (1998).</a:t>
            </a:r>
          </a:p>
        </p:txBody>
      </p:sp>
    </p:spTree>
    <p:extLst>
      <p:ext uri="{BB962C8B-B14F-4D97-AF65-F5344CB8AC3E}">
        <p14:creationId xmlns:p14="http://schemas.microsoft.com/office/powerpoint/2010/main" val="1113486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3200" dirty="0">
                <a:solidFill>
                  <a:prstClr val="white"/>
                </a:solidFill>
              </a:rPr>
              <a:t>Alcoholism and drug addiction are considered “impairments” under the definitions of a disability set forth in the ADA. </a:t>
            </a:r>
          </a:p>
          <a:p>
            <a:pPr lvl="2" algn="just"/>
            <a:r>
              <a:rPr lang="en-US" sz="2000" i="1" dirty="0">
                <a:solidFill>
                  <a:prstClr val="white"/>
                </a:solidFill>
              </a:rPr>
              <a:t>See, Buckley v. Consol. Edison Co.</a:t>
            </a:r>
            <a:r>
              <a:rPr lang="en-US" sz="2000" dirty="0">
                <a:solidFill>
                  <a:prstClr val="white"/>
                </a:solidFill>
              </a:rPr>
              <a:t>, 155 F.3d 150, 154 (2d Cir. 1998) (</a:t>
            </a:r>
            <a:r>
              <a:rPr lang="en-US" sz="2000" dirty="0" err="1">
                <a:solidFill>
                  <a:prstClr val="white"/>
                </a:solidFill>
              </a:rPr>
              <a:t>en</a:t>
            </a:r>
            <a:r>
              <a:rPr lang="en-US" sz="2000" dirty="0">
                <a:solidFill>
                  <a:prstClr val="white"/>
                </a:solidFill>
              </a:rPr>
              <a:t> banc) (recovering drug addicts may be considered to have a “disability” under the ADA).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344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139</TotalTime>
  <Words>1311</Words>
  <Application>Microsoft Office PowerPoint</Application>
  <PresentationFormat>Widescreen</PresentationFormat>
  <Paragraphs>61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Century Gothic</vt:lpstr>
      <vt:lpstr>Vapor Trail</vt:lpstr>
      <vt:lpstr>SOBER HOMEs Frequently asked questions</vt:lpstr>
      <vt:lpstr>What is a sober home?</vt:lpstr>
      <vt:lpstr>Can a sober house be located in a residential neighborhood/zoning district?</vt:lpstr>
      <vt:lpstr>Federal laws</vt:lpstr>
      <vt:lpstr>Federal laws</vt:lpstr>
      <vt:lpstr>PowerPoint Presentation</vt:lpstr>
      <vt:lpstr>PowerPoint Presentation</vt:lpstr>
      <vt:lpstr>Americans with disabilities act (ada)</vt:lpstr>
      <vt:lpstr>PowerPoint Presentation</vt:lpstr>
      <vt:lpstr>PowerPoint Presentation</vt:lpstr>
      <vt:lpstr>PowerPoint Presentation</vt:lpstr>
      <vt:lpstr>PowerPoint Presentation</vt:lpstr>
      <vt:lpstr>Can people have group meetings at a “Sober House”?</vt:lpstr>
      <vt:lpstr>What regulations can local government impose on “Sober Homes”?</vt:lpstr>
      <vt:lpstr>Do persons who operate/own a “Sober House” have to have any training or certifications?</vt:lpstr>
      <vt:lpstr>Do persons who operate/own a “Sober House” have to have background checks?</vt:lpstr>
      <vt:lpstr>Do persons who operate/own a “Sober House” have any licensing/registration requirements?</vt:lpstr>
      <vt:lpstr>Are persons who operate/own a “Sober House” accountable to any regulatory agency?</vt:lpstr>
      <vt:lpstr>Why would a “Sober House”/Recovery Residence and/or “Sober Home” Owner/ Operator get “Voluntarily Certified”?</vt:lpstr>
      <vt:lpstr>What can local governments do to address citizen complaints about “Sober Homes?”</vt:lpstr>
      <vt:lpstr>I have heard that the “Sober Houses” in my jurisdiction are committing insurance fraud by submitting residents for drug testing and the labs are charging upwards of $2,000+, what can I do?</vt:lpstr>
      <vt:lpstr>I have heard that the “Sober Houses” in my neighborhood are committing patient brokering by dealing with treatment providers and accepting health insurance as payment for rent/getting their tenants high and then shipping them back to treatment so the “Sober Home” operator can collect a kickback from the patient referral. What can I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SOBER HOME Frequently asked questions</dc:title>
  <dc:creator>Max Lohman</dc:creator>
  <cp:lastModifiedBy>Max Lohman</cp:lastModifiedBy>
  <cp:revision>13</cp:revision>
  <dcterms:created xsi:type="dcterms:W3CDTF">2016-11-02T21:36:17Z</dcterms:created>
  <dcterms:modified xsi:type="dcterms:W3CDTF">2016-11-03T21:50:26Z</dcterms:modified>
</cp:coreProperties>
</file>